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theme/themeOverride1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16" r:id="rId1"/>
    <p:sldMasterId id="2147483828" r:id="rId2"/>
  </p:sldMasterIdLst>
  <p:notesMasterIdLst>
    <p:notesMasterId r:id="rId43"/>
  </p:notesMasterIdLst>
  <p:handoutMasterIdLst>
    <p:handoutMasterId r:id="rId44"/>
  </p:handoutMasterIdLst>
  <p:sldIdLst>
    <p:sldId id="280" r:id="rId3"/>
    <p:sldId id="315" r:id="rId4"/>
    <p:sldId id="316" r:id="rId5"/>
    <p:sldId id="318" r:id="rId6"/>
    <p:sldId id="319" r:id="rId7"/>
    <p:sldId id="339" r:id="rId8"/>
    <p:sldId id="320" r:id="rId9"/>
    <p:sldId id="321" r:id="rId10"/>
    <p:sldId id="347" r:id="rId11"/>
    <p:sldId id="344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45" r:id="rId24"/>
    <p:sldId id="333" r:id="rId25"/>
    <p:sldId id="334" r:id="rId26"/>
    <p:sldId id="335" r:id="rId27"/>
    <p:sldId id="336" r:id="rId28"/>
    <p:sldId id="282" r:id="rId29"/>
    <p:sldId id="284" r:id="rId30"/>
    <p:sldId id="299" r:id="rId31"/>
    <p:sldId id="300" r:id="rId32"/>
    <p:sldId id="301" r:id="rId33"/>
    <p:sldId id="346" r:id="rId34"/>
    <p:sldId id="302" r:id="rId35"/>
    <p:sldId id="285" r:id="rId36"/>
    <p:sldId id="290" r:id="rId37"/>
    <p:sldId id="337" r:id="rId38"/>
    <p:sldId id="341" r:id="rId39"/>
    <p:sldId id="343" r:id="rId40"/>
    <p:sldId id="338" r:id="rId41"/>
    <p:sldId id="307" r:id="rId42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8" userDrawn="1">
          <p15:clr>
            <a:srgbClr val="A4A3A4"/>
          </p15:clr>
        </p15:guide>
        <p15:guide id="2" pos="292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D41"/>
    <a:srgbClr val="FEFCCD"/>
    <a:srgbClr val="858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0" autoAdjust="0"/>
    <p:restoredTop sz="77930" autoAdjust="0"/>
  </p:normalViewPr>
  <p:slideViewPr>
    <p:cSldViewPr>
      <p:cViewPr varScale="1">
        <p:scale>
          <a:sx n="90" d="100"/>
          <a:sy n="90" d="100"/>
        </p:scale>
        <p:origin x="20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588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-2346" y="-114"/>
      </p:cViewPr>
      <p:guideLst>
        <p:guide orient="horz" pos="2168"/>
        <p:guide pos="29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10" y="1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8604EC3-1172-4678-8CE1-E45D4275332D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36529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10" y="6536529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EFAE5B9-76BA-4E6A-9889-CD3FA99F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59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1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0E31176-5116-4ACA-8086-2D06BC959424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515938"/>
            <a:ext cx="3441700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1" y="3268861"/>
            <a:ext cx="7437119" cy="309681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36529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6536529"/>
            <a:ext cx="4028440" cy="34409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1DE770-3004-41DB-8113-4F3244D65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8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team of C# and Erlang developers is a force to be reckoned with because Erlang and .NET are pure complements— each excels at what the other sucks at. Many C# developers write both JavaScript and SQL; adding Erlang to the mix can (and should) be just as natural.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wait, what is Erlang? Erlang is an industry-proven, open-source, cross-platform, functional programming language and runtime. Facebook's chat,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CouchDB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RabbitMQ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GitHub's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pages,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Opscode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Chef,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Riak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Amazon's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SimpleDB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all written in Erlang for good reason— Erlang simplifies writing highly-reliable, concurrent, distributed systems.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does a C# developer even get started?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development tools?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it all be done on Windows?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similar, and what is truly foreign?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baggage does a good C# developer bring to Erlang?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begin to lose your C# accent?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is Erlang the right tool for the job?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should a .NET shop pilot Erlang?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 learn the "what", "why" and "how" of Erlang and get started!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1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67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57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Ericsson: switches</a:t>
            </a:r>
            <a:r>
              <a:rPr lang="en-US" baseline="0" dirty="0" smtClean="0"/>
              <a:t> and Mobile base stations.</a:t>
            </a:r>
            <a:r>
              <a:rPr lang="en-US" dirty="0" smtClean="0"/>
              <a:t> In its support nodes, used in GPRS and 3G mobile networks worldwide.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T-Mobile: SMS and authentication systems</a:t>
            </a:r>
          </a:p>
          <a:p>
            <a:r>
              <a:rPr lang="en-US" dirty="0" smtClean="0"/>
              <a:t>Amazon: </a:t>
            </a:r>
            <a:r>
              <a:rPr lang="en-US" dirty="0" err="1" smtClean="0"/>
              <a:t>SimpleDB</a:t>
            </a:r>
            <a:r>
              <a:rPr lang="en-US" dirty="0" smtClean="0"/>
              <a:t>, unconfirmed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DynamoDB</a:t>
            </a:r>
            <a:endParaRPr lang="en-US" dirty="0" smtClean="0"/>
          </a:p>
          <a:p>
            <a:r>
              <a:rPr lang="en-US" dirty="0" smtClean="0"/>
              <a:t>Facebook: chat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Yahoo! with social bookmarking service Delicious (5 million users and 150 million bookmarks)</a:t>
            </a:r>
          </a:p>
          <a:p>
            <a:r>
              <a:rPr lang="en-US" dirty="0" smtClean="0"/>
              <a:t>Motorola: call processing products in the public-safety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71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04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90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4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7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75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06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25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2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58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91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78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92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7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35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03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157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6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0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33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62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63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6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07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3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8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2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4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5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82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1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02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4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3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/>
              <a:t>6/10/2013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13" Type="http://schemas.openxmlformats.org/officeDocument/2006/relationships/image" Target="../media/image23.png"/><Relationship Id="rId18" Type="http://schemas.openxmlformats.org/officeDocument/2006/relationships/image" Target="../media/image28.jpe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31.jpe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6.jpeg"/><Relationship Id="rId20" Type="http://schemas.openxmlformats.org/officeDocument/2006/relationships/image" Target="../media/image30.png"/><Relationship Id="rId1" Type="http://schemas.openxmlformats.org/officeDocument/2006/relationships/tags" Target="../tags/tag2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86200"/>
            <a:ext cx="9144000" cy="2990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00050" y="4267200"/>
            <a:ext cx="3028950" cy="149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presented by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Bryan Hunter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Firefly Logic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86400" y="4263146"/>
            <a:ext cx="33528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6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600" dirty="0" err="1" smtClean="0">
                <a:solidFill>
                  <a:prstClr val="white">
                    <a:lumMod val="95000"/>
                  </a:prstClr>
                </a:solidFill>
              </a:rPr>
              <a:t>ndcoslo</a:t>
            </a:r>
            <a:r>
              <a:rPr lang="en-US" sz="26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6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6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6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r>
              <a:rPr lang="en-US" sz="2600" dirty="0" smtClean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6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6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600" dirty="0" err="1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6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600" dirty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600" dirty="0" err="1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6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512468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33400"/>
            <a:ext cx="2241176" cy="1905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886000"/>
            <a:ext cx="1447799" cy="5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8606" y="2463225"/>
            <a:ext cx="38230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 </a:t>
            </a:r>
            <a:r>
              <a:rPr lang="en-US" sz="3200" b="1" dirty="0"/>
              <a:t>jump-start for .NET 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developers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94" y="533400"/>
            <a:ext cx="2425406" cy="13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9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File:Arnold Böcklin 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9904"/>
            <a:ext cx="9144000" cy="795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" y="2091435"/>
            <a:ext cx="5353050" cy="535305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342388" y="304800"/>
            <a:ext cx="5420611" cy="4114800"/>
          </a:xfrm>
          <a:prstGeom prst="wedgeRoundRectCallout">
            <a:avLst>
              <a:gd name="adj1" fmla="val -54672"/>
              <a:gd name="adj2" fmla="val 73726"/>
              <a:gd name="adj3" fmla="val 16667"/>
            </a:avLst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Any sufficiently complicated concurrent program in another language contains an ad hoc informally-specified bug-ridden slow implementation of half of Erlang.</a:t>
            </a:r>
          </a:p>
        </p:txBody>
      </p:sp>
    </p:spTree>
    <p:extLst>
      <p:ext uri="{BB962C8B-B14F-4D97-AF65-F5344CB8AC3E}">
        <p14:creationId xmlns:p14="http://schemas.microsoft.com/office/powerpoint/2010/main" val="111122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59259E-6 C -0.0033 -0.00833 -0.00608 -0.01412 -0.00955 -0.01365 C -0.01372 -0.0125 -0.01511 -0.00486 -0.01615 0.00232 C -0.01702 0.01204 -0.0165 0.02107 -0.02153 0.02176 C -0.0257 0.02338 -0.02882 0.0169 -0.03108 0.00556 C -0.03247 -0.00069 -0.03542 -0.00833 -0.03976 -0.0081 C -0.04375 -0.00694 -0.04445 -0.00092 -0.04566 0.00764 C -0.04601 0.01621 -0.04688 0.02547 -0.0507 0.02963 C -0.05591 0.02755 -0.06042 0.01204 -0.06059 0.01135 C -0.06233 0.00463 -0.06476 -0.00416 -0.06893 -0.00301 C -0.07327 -0.00185 -0.07414 0.0051 -0.07466 0.0132 C -0.07605 0.02361 -0.07639 0.02986 -0.08143 0.03102 C -0.08594 0.03218 -0.08785 0.02454 -0.09011 0.01435 C -0.09237 0.00903 -0.09428 0.00139 -0.09931 0.00116 C -0.10244 0.00209 -0.104 0.00857 -0.10434 0.01736 C -0.10521 0.02547 -0.10643 0.03658 -0.11042 0.03588 C -0.11511 0.03681 -0.11754 0.0294 -0.11858 0.01922 " pathEditMode="relative" rAng="21180000" ptsTypes="AAAAAAAAAAAAAAAAA">
                                          <p:cBhvr>
                                            <p:cTn id="12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12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59259E-6 C -0.0033 -0.00833 -0.00608 -0.01412 -0.00955 -0.01365 C -0.01372 -0.0125 -0.01511 -0.00486 -0.01615 0.00232 C -0.01702 0.01204 -0.0165 0.02107 -0.02153 0.02176 C -0.0257 0.02338 -0.02882 0.0169 -0.03108 0.00556 C -0.03247 -0.00069 -0.03542 -0.00833 -0.03976 -0.0081 C -0.04375 -0.00694 -0.04445 -0.00092 -0.04566 0.00764 C -0.04601 0.01621 -0.04688 0.02547 -0.0507 0.02963 C -0.05591 0.02755 -0.06042 0.01204 -0.06059 0.01135 C -0.06233 0.00463 -0.06476 -0.00416 -0.06893 -0.00301 C -0.07327 -0.00185 -0.07414 0.0051 -0.07466 0.0132 C -0.07605 0.02361 -0.07639 0.02986 -0.08143 0.03102 C -0.08594 0.03218 -0.08785 0.02454 -0.09011 0.01435 C -0.09237 0.00903 -0.09428 0.00139 -0.09931 0.00116 C -0.10244 0.00209 -0.104 0.00857 -0.10434 0.01736 C -0.10521 0.02547 -0.10643 0.03658 -0.11042 0.03588 C -0.11511 0.03681 -0.11754 0.0294 -0.11858 0.01922 " pathEditMode="relative" rAng="21180000" ptsTypes="AAAAAAAAAAAAAAAAA">
                                          <p:cBhvr>
                                            <p:cTn id="12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903" y="12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7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Erlang in less than 140 characters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894873"/>
            <a:ext cx="7620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Erlang is </a:t>
            </a:r>
            <a:r>
              <a:rPr lang="en-US" sz="4800" b="1" dirty="0">
                <a:solidFill>
                  <a:prstClr val="white"/>
                </a:solidFill>
              </a:rPr>
              <a:t>open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en-US" sz="4800" b="1" dirty="0">
                <a:solidFill>
                  <a:prstClr val="white"/>
                </a:solidFill>
              </a:rPr>
              <a:t>proven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and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cross-platform</a:t>
            </a:r>
            <a:r>
              <a:rPr lang="en-US" sz="4800" dirty="0">
                <a:solidFill>
                  <a:prstClr val="white"/>
                </a:solidFill>
              </a:rPr>
              <a:t>.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It simplifies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writing </a:t>
            </a:r>
            <a:r>
              <a:rPr lang="en-US" sz="4800" b="1" dirty="0">
                <a:solidFill>
                  <a:prstClr val="white"/>
                </a:solidFill>
              </a:rPr>
              <a:t>reliable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concurrent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distributed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systems.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Its </a:t>
            </a:r>
            <a:r>
              <a:rPr lang="en-US" sz="4800" b="1" dirty="0" smtClean="0">
                <a:solidFill>
                  <a:prstClr val="white"/>
                </a:solidFill>
              </a:rPr>
              <a:t>pattern matching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is </a:t>
            </a:r>
            <a:r>
              <a:rPr lang="en-US" sz="4800" dirty="0" smtClean="0">
                <a:solidFill>
                  <a:prstClr val="white"/>
                </a:solidFill>
              </a:rPr>
              <a:t>FTW.</a:t>
            </a: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634448" cy="3810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2484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white"/>
                </a:solidFill>
              </a:rPr>
              <a:t>Why -&gt; Erlang is open</a:t>
            </a:r>
            <a:endParaRPr lang="en-US" sz="2800" b="1" dirty="0">
              <a:solidFill>
                <a:prstClr val="white"/>
              </a:solidFill>
            </a:endParaRPr>
          </a:p>
        </p:txBody>
      </p:sp>
      <p:pic>
        <p:nvPicPr>
          <p:cNvPr id="6152" name="Picture 8" descr="http://jasonheath.com/assets/octocat-8a09c64c19fe43f27d26be41ac0912c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09800"/>
            <a:ext cx="2667000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2"/>
    </mc:Choice>
    <mc:Fallback xmlns="">
      <p:transition spd="slow" advTm="292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yanhunter\Desktop\ImaMacImaPcIma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" y="1219200"/>
            <a:ext cx="9143999" cy="51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524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3810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6248400" y="8382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Why -&gt; Erlang is cross-platform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93"/>
    </mc:Choice>
    <mc:Fallback xmlns="">
      <p:transition spd="slow" advTm="13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emonWare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88" y="4454810"/>
            <a:ext cx="1111056" cy="111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Why -&gt; Erlang is proven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1" y="3250886"/>
            <a:ext cx="3889293" cy="2713409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8" name="Picture 2" descr="File:Erlang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4" y="3819273"/>
            <a:ext cx="2199826" cy="1781303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pic>
        <p:nvPicPr>
          <p:cNvPr id="33" name="Picture 2" descr="http://whiskerino.org/2009/_img/beards/2009/376/_img/376_111609_l.jpg?c=191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03424"/>
            <a:ext cx="4691850" cy="32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eboo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60" y="365247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52321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-Mobile logo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0625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371600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abbitMQ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20" y="3237500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.sv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40" y="4568218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8" name="Picture 20" descr="Riak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810" y="5394391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ricsson logo.sv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OJ\Desktop\logo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77072"/>
            <a:ext cx="1905000" cy="571500"/>
          </a:xfrm>
          <a:prstGeom prst="rect">
            <a:avLst/>
          </a:prstGeom>
          <a:noFill/>
        </p:spPr>
      </p:pic>
      <p:pic>
        <p:nvPicPr>
          <p:cNvPr id="17" name="Picture 12" descr="C:\Users\OJ\Desktop\motorola-logo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49" y="1883790"/>
            <a:ext cx="1592982" cy="1136327"/>
          </a:xfrm>
          <a:prstGeom prst="rect">
            <a:avLst/>
          </a:prstGeom>
          <a:noFill/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080" y="1326012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9" name="Picture 15" descr="C:\Users\OJ\Desktop\imgres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28825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026" name="Picture 2" descr="C:\Users\bryanhunter\Desktop\logo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44" y="420406"/>
            <a:ext cx="1873056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readwrite.com/files/files/files/cloud/opscode_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65" y="5534025"/>
            <a:ext cx="12858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ttps://news.google.com/news/tbn/dh-3j269JzoJ/6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020" y="324764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84248" y="3886200"/>
            <a:ext cx="1850144" cy="680448"/>
          </a:xfrm>
          <a:prstGeom prst="rect">
            <a:avLst/>
          </a:prstGeom>
        </p:spPr>
      </p:pic>
      <p:pic>
        <p:nvPicPr>
          <p:cNvPr id="1034" name="Picture 10" descr="http://www.erlang-factory.com/upload/peopleimage/London2012_JakobSievers/klarna-logo_no-bg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823" y="1400179"/>
            <a:ext cx="1269153" cy="33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7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"/>
    </mc:Choice>
    <mc:Fallback xmlns=""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8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3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Chocolate candy pie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" y="-30480"/>
            <a:ext cx="937260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prstClr val="black"/>
                </a:solidFill>
              </a:rPr>
              <a:t>What are the sweet spots?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0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91936" cy="69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Why -&gt; elsewhere concurrency is painful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Two thing to remember about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prstClr val="white"/>
                </a:solidFill>
              </a:rPr>
              <a:t>Concurrency</a:t>
            </a:r>
            <a:endParaRPr lang="en-US" sz="80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3200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</a:rPr>
              <a:t>1) Shared memory concurrency is hard</a:t>
            </a:r>
            <a:endParaRPr lang="en-US" sz="3600" dirty="0" smtClean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4191000"/>
            <a:ext cx="784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2) </a:t>
            </a:r>
            <a:r>
              <a:rPr lang="en-US" sz="3600" dirty="0">
                <a:solidFill>
                  <a:prstClr val="white"/>
                </a:solidFill>
              </a:rPr>
              <a:t>Message passing concurrency is easy</a:t>
            </a:r>
            <a:endParaRPr lang="en-US" sz="36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9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message passing time</a:t>
            </a:r>
            <a:r>
              <a:rPr lang="en-US" sz="4400" dirty="0" smtClean="0">
                <a:solidFill>
                  <a:schemeClr val="bg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and the </a:t>
            </a:r>
            <a:r>
              <a:rPr lang="en-US" sz="4400" b="1" dirty="0" smtClean="0">
                <a:solidFill>
                  <a:schemeClr val="bg1"/>
                </a:solidFill>
              </a:rPr>
              <a:t>time to create a process</a:t>
            </a:r>
            <a:r>
              <a:rPr lang="en-US" sz="4400" dirty="0" smtClean="0">
                <a:solidFill>
                  <a:schemeClr val="bg1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–Mike Williams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2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Erlang </a:t>
            </a:r>
            <a:r>
              <a:rPr lang="en-US" sz="4400" dirty="0" smtClean="0">
                <a:solidFill>
                  <a:schemeClr val="bg1"/>
                </a:solidFill>
              </a:rPr>
              <a:t>Processes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are the unit of concurrency. </a:t>
            </a: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You structure your programs around these units of concurrency. </a:t>
            </a:r>
          </a:p>
        </p:txBody>
      </p:sp>
    </p:spTree>
    <p:extLst>
      <p:ext uri="{BB962C8B-B14F-4D97-AF65-F5344CB8AC3E}">
        <p14:creationId xmlns:p14="http://schemas.microsoft.com/office/powerpoint/2010/main" val="23659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/>
              <a:t>?</a:t>
            </a:r>
            <a:endParaRPr lang="en-US" sz="30000" b="1" dirty="0"/>
          </a:p>
        </p:txBody>
      </p:sp>
    </p:spTree>
    <p:extLst>
      <p:ext uri="{BB962C8B-B14F-4D97-AF65-F5344CB8AC3E}">
        <p14:creationId xmlns:p14="http://schemas.microsoft.com/office/powerpoint/2010/main" val="29698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1032056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76200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</a:rPr>
              <a:t>One .</a:t>
            </a:r>
            <a:r>
              <a:rPr lang="en-US" sz="2400" b="1" dirty="0">
                <a:solidFill>
                  <a:prstClr val="white"/>
                </a:solidFill>
              </a:rPr>
              <a:t>NET 4.0 </a:t>
            </a:r>
            <a:r>
              <a:rPr lang="en-US" sz="2400" b="1" dirty="0" smtClean="0">
                <a:solidFill>
                  <a:prstClr val="white"/>
                </a:solidFill>
              </a:rPr>
              <a:t>Thread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(allocates one megabyte)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One Erlang Process </a:t>
            </a:r>
            <a:r>
              <a:rPr lang="en-US" sz="2400" b="1" dirty="0" smtClean="0">
                <a:solidFill>
                  <a:prstClr val="white"/>
                </a:solidFill>
              </a:rPr>
              <a:t>(allocates one </a:t>
            </a:r>
            <a:r>
              <a:rPr lang="en-US" sz="2400" b="1" dirty="0">
                <a:solidFill>
                  <a:prstClr val="white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elsewhere concurrency is painful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Heap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Stack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Garbage Collector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Mailbox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118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near zero context switching cost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5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953536" y="1931122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3494642" y="2210216"/>
            <a:ext cx="560392" cy="375166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47042" y="243737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23552" y="172039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94847" y="1491075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1446" y="1491075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2484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supervision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7" y="2362616"/>
            <a:ext cx="180795" cy="747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13895" y="1551150"/>
            <a:ext cx="180795" cy="898918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33059" y="1849966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95800" y="121920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</a:t>
            </a:r>
            <a:r>
              <a:rPr lang="en-US" sz="1050" dirty="0" smtClean="0">
                <a:solidFill>
                  <a:schemeClr val="bg1"/>
                </a:solidFill>
              </a:rPr>
              <a:t>upervisor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4642" y="123016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worker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9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Why -&gt; elsewhere concurrency is painful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3187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5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6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519736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8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0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4" y="945697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5" y="1143000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98" y="1447801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9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4"/>
            <a:ext cx="126362" cy="20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6" y="108907"/>
            <a:ext cx="45719" cy="7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772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2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5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72" y="2667000"/>
            <a:ext cx="558800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1781" y="228600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Nines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Uptime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Downtime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 milliseconds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300 milliseconds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smtClean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 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99.9990000%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53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99.9000000%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8 hours, 46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99.0000000%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3 days, 15 hours, 36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0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4"/>
            <a:ext cx="63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8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Hot code loading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Supervisor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simple distribution, safe concurrency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No masters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Why -&gt; reliability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25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014008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the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a text editor + command line +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</a:t>
            </a:r>
            <a:r>
              <a:rPr lang="en-US" sz="2800" dirty="0" err="1" smtClean="0">
                <a:solidFill>
                  <a:srgbClr val="FFFF00"/>
                </a:solidFill>
              </a:rPr>
              <a:t>Emacs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36038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</a:t>
            </a:r>
            <a:r>
              <a:rPr lang="en-US" sz="2800" dirty="0">
                <a:solidFill>
                  <a:schemeClr val="bg1"/>
                </a:solidFill>
              </a:rPr>
              <a:t>exactly is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800" dirty="0">
                <a:solidFill>
                  <a:schemeClr val="bg1"/>
                </a:solidFill>
              </a:rPr>
              <a:t>Why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rgbClr val="FFFF00"/>
                </a:solidFill>
              </a:rPr>
              <a:t>How do you do </a:t>
            </a:r>
            <a:r>
              <a:rPr lang="en-US" sz="3200" b="1" dirty="0" smtClean="0">
                <a:solidFill>
                  <a:srgbClr val="FFFF00"/>
                </a:solidFill>
              </a:rPr>
              <a:t>it?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660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6"/>
    </mc:Choice>
    <mc:Fallback xmlns="">
      <p:transition spd="slow" advTm="1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29718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[insert awe-inspiring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demos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here] </a:t>
            </a:r>
          </a:p>
        </p:txBody>
      </p:sp>
    </p:spTree>
    <p:extLst>
      <p:ext uri="{BB962C8B-B14F-4D97-AF65-F5344CB8AC3E}">
        <p14:creationId xmlns:p14="http://schemas.microsoft.com/office/powerpoint/2010/main" val="15761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1"/>
    </mc:Choice>
    <mc:Fallback xmlns="">
      <p:transition spd="slow" advTm="87301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ananas white backgroun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40386"/>
            <a:ext cx="10363200" cy="69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bryanhunter\Desktop\snowmanflamethr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9" y="533400"/>
            <a:ext cx="9160029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1891" y="0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i="1" dirty="0"/>
              <a:t>Right tool for the </a:t>
            </a:r>
            <a:r>
              <a:rPr lang="en-US" sz="4800" i="1" dirty="0" smtClean="0"/>
              <a:t>job!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21733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upload.wikimedia.org/wikipedia/commons/a/a8/Silvers_hillbillies_19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195695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5800" y="1524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How do you begin to lose your C# accent?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602047" y="1319242"/>
            <a:ext cx="777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View immutability as your 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Stop hording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Begin to use higher-order functions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600" b="1" dirty="0"/>
              <a:t>Replace conditional logic with 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Begin to think recursively and replace loops with 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Start teasing out behavior from </a:t>
            </a:r>
            <a:r>
              <a:rPr lang="en-US" sz="3600" b="1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00009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9144000" cy="6858001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What are the best </a:t>
            </a:r>
            <a:r>
              <a:rPr lang="en-US" sz="3200" b="1" dirty="0" err="1" smtClean="0">
                <a:solidFill>
                  <a:schemeClr val="bg1"/>
                </a:solidFill>
              </a:rPr>
              <a:t>interop</a:t>
            </a:r>
            <a:r>
              <a:rPr lang="en-US" sz="3200" b="1" dirty="0" smtClean="0">
                <a:solidFill>
                  <a:schemeClr val="bg1"/>
                </a:solidFill>
              </a:rPr>
              <a:t> strategies?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68865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1600200" y="1600199"/>
            <a:ext cx="3810000" cy="1219200"/>
          </a:xfrm>
          <a:prstGeom prst="wedgeEllipseCallout">
            <a:avLst>
              <a:gd name="adj1" fmla="val -16624"/>
              <a:gd name="adj2" fmla="val 114718"/>
            </a:avLst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Pssst</a:t>
            </a:r>
            <a:r>
              <a:rPr lang="en-US" sz="2800" dirty="0" smtClean="0"/>
              <a:t>, </a:t>
            </a:r>
            <a:r>
              <a:rPr lang="en-US" sz="2800" dirty="0" err="1" smtClean="0"/>
              <a:t>pssps</a:t>
            </a:r>
            <a:r>
              <a:rPr lang="en-US" sz="2800" dirty="0" smtClean="0"/>
              <a:t>…</a:t>
            </a:r>
            <a:r>
              <a:rPr lang="en-US" sz="2800" dirty="0" err="1" smtClean="0"/>
              <a:t>spsss</a:t>
            </a:r>
            <a:r>
              <a:rPr lang="en-US" sz="2800" dirty="0"/>
              <a:t>.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3328555" y="1752600"/>
            <a:ext cx="3810000" cy="1219200"/>
          </a:xfrm>
          <a:prstGeom prst="wedgeEllipseCallout">
            <a:avLst>
              <a:gd name="adj1" fmla="val 18558"/>
              <a:gd name="adj2" fmla="val 98525"/>
            </a:avLst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You want to put </a:t>
            </a:r>
            <a:r>
              <a:rPr lang="en-US" sz="2800" i="1" dirty="0" smtClean="0"/>
              <a:t>what?</a:t>
            </a:r>
            <a:r>
              <a:rPr lang="en-US" sz="2800" dirty="0" smtClean="0"/>
              <a:t> </a:t>
            </a:r>
            <a:r>
              <a:rPr lang="en-US" sz="2800" i="1" dirty="0" smtClean="0"/>
              <a:t>where</a:t>
            </a:r>
            <a:r>
              <a:rPr lang="en-US" sz="2800" dirty="0" smtClean="0"/>
              <a:t>!?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286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3" grpId="1" animBg="1"/>
      <p:bldP spid="7" grpId="0" animBg="1"/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9144000" cy="6858001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68865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798" y="296091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What are the best </a:t>
            </a:r>
            <a:r>
              <a:rPr lang="en-US" sz="3200" b="1" dirty="0" err="1" smtClean="0">
                <a:solidFill>
                  <a:schemeClr val="bg1"/>
                </a:solidFill>
              </a:rPr>
              <a:t>interop</a:t>
            </a:r>
            <a:r>
              <a:rPr lang="en-US" sz="3200" b="1" dirty="0" smtClean="0">
                <a:solidFill>
                  <a:schemeClr val="bg1"/>
                </a:solidFill>
              </a:rPr>
              <a:t> strategies?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909354"/>
            <a:ext cx="3401507" cy="3191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898570" y="1946365"/>
            <a:ext cx="3401507" cy="319148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2000" dirty="0" smtClean="0"/>
              <a:t>Web Server</a:t>
            </a:r>
            <a:br>
              <a:rPr lang="en-US" sz="2000" dirty="0" smtClean="0"/>
            </a:br>
            <a:r>
              <a:rPr lang="en-US" sz="1400" dirty="0" smtClean="0"/>
              <a:t>(Cowboy, </a:t>
            </a:r>
            <a:r>
              <a:rPr lang="en-US" sz="1400" dirty="0" err="1" smtClean="0"/>
              <a:t>Webmachine</a:t>
            </a:r>
            <a:r>
              <a:rPr lang="en-US" sz="1400" dirty="0" smtClean="0"/>
              <a:t>, Yaws, …)</a:t>
            </a:r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Sockets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JSON, </a:t>
            </a:r>
            <a:r>
              <a:rPr lang="en-US" sz="2000" dirty="0" err="1" smtClean="0"/>
              <a:t>Protobuf</a:t>
            </a:r>
            <a:r>
              <a:rPr lang="en-US" sz="2000" dirty="0" smtClean="0"/>
              <a:t>, …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OTP.NET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198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How to pilot Erlang?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078" name="Picture 6" descr="File:Early flight 02561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8" y="984637"/>
            <a:ext cx="9153938" cy="54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6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“Learn Y</a:t>
            </a:r>
            <a:r>
              <a:rPr lang="en-US" sz="3200" b="1" dirty="0" smtClean="0">
                <a:solidFill>
                  <a:schemeClr val="bg1"/>
                </a:solidFill>
              </a:rPr>
              <a:t>ou Some </a:t>
            </a:r>
            <a:r>
              <a:rPr lang="en-US" sz="3200" b="1" dirty="0">
                <a:solidFill>
                  <a:schemeClr val="bg1"/>
                </a:solidFill>
              </a:rPr>
              <a:t>Erlang for Great </a:t>
            </a:r>
            <a:r>
              <a:rPr lang="en-US" sz="3200" b="1" dirty="0" smtClean="0">
                <a:solidFill>
                  <a:schemeClr val="bg1"/>
                </a:solidFill>
              </a:rPr>
              <a:t>Good!” </a:t>
            </a:r>
            <a:r>
              <a:rPr lang="en-US" sz="2800" dirty="0">
                <a:solidFill>
                  <a:schemeClr val="bg1"/>
                </a:solidFill>
              </a:rPr>
              <a:t>http://learnyousomeerlang.com/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this excellent and free online book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2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some books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2" y="1875653"/>
            <a:ext cx="2537598" cy="304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862138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Callout 1"/>
          <p:cNvSpPr/>
          <p:nvPr/>
        </p:nvSpPr>
        <p:spPr>
          <a:xfrm>
            <a:off x="3086100" y="762000"/>
            <a:ext cx="2971800" cy="914400"/>
          </a:xfrm>
          <a:prstGeom prst="downArrow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Start here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4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visit my blog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1430" y="3052227"/>
            <a:ext cx="74411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prstClr val="white"/>
                </a:solidFill>
              </a:rPr>
              <a:t>My blog:</a:t>
            </a:r>
            <a:br>
              <a:rPr lang="en-US" sz="2000" dirty="0" smtClean="0">
                <a:solidFill>
                  <a:prstClr val="white"/>
                </a:solidFill>
              </a:rPr>
            </a:br>
            <a:endParaRPr lang="en-US" sz="2000" dirty="0" smtClean="0">
              <a:solidFill>
                <a:prstClr val="white"/>
              </a:solidFill>
            </a:endParaRPr>
          </a:p>
          <a:p>
            <a:pPr algn="ctr"/>
            <a:r>
              <a:rPr lang="en-US" sz="3200" dirty="0" smtClean="0">
                <a:solidFill>
                  <a:prstClr val="white"/>
                </a:solidFill>
              </a:rPr>
              <a:t>http</a:t>
            </a:r>
            <a:r>
              <a:rPr lang="en-US" sz="3200" dirty="0">
                <a:solidFill>
                  <a:prstClr val="white"/>
                </a:solidFill>
              </a:rPr>
              <a:t>://freshbrewedcode.com/bryanhunter/</a:t>
            </a:r>
          </a:p>
        </p:txBody>
      </p:sp>
      <p:pic>
        <p:nvPicPr>
          <p:cNvPr id="2050" name="Picture 2" descr="Bryan's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4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9"/>
    </mc:Choice>
    <mc:Fallback xmlns="">
      <p:transition spd="slow" advTm="12469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How -&gt; </a:t>
            </a:r>
            <a:r>
              <a:rPr lang="en-US" sz="2400" b="1" dirty="0" smtClean="0">
                <a:solidFill>
                  <a:schemeClr val="bg1"/>
                </a:solidFill>
              </a:rPr>
              <a:t>Nag </a:t>
            </a:r>
            <a:r>
              <a:rPr lang="en-US" sz="2400" b="1" dirty="0" err="1" smtClean="0">
                <a:solidFill>
                  <a:schemeClr val="bg1"/>
                </a:solidFill>
              </a:rPr>
              <a:t>Pluralsight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87" y="457200"/>
            <a:ext cx="53950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-3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Two day intense hands-on training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4953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http://erlangcamp.com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7796563" cy="4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1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0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Better yet; pack up and move to Nashville!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20" y="502027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http://nashfp.org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0" y="429998"/>
            <a:ext cx="6934200" cy="29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What’s Erlang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900" y="1307842"/>
            <a:ext cx="8039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Erlang (the language)</a:t>
            </a:r>
          </a:p>
          <a:p>
            <a:pPr lvl="1" algn="ctr" fontAlgn="base"/>
            <a:r>
              <a:rPr lang="en-US" sz="4000" b="1" dirty="0">
                <a:solidFill>
                  <a:prstClr val="white"/>
                </a:solidFill>
              </a:rPr>
              <a:t>+</a:t>
            </a:r>
            <a:endParaRPr lang="en-US" sz="4000" b="1" dirty="0" smtClean="0">
              <a:solidFill>
                <a:prstClr val="white"/>
              </a:solidFill>
            </a:endParaRPr>
          </a:p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OTP </a:t>
            </a:r>
          </a:p>
          <a:p>
            <a:pPr lvl="1" algn="ctr" fontAlgn="base"/>
            <a:r>
              <a:rPr lang="en-US" sz="4000" b="1" dirty="0" smtClean="0">
                <a:solidFill>
                  <a:prstClr val="white"/>
                </a:solidFill>
              </a:rPr>
              <a:t>+</a:t>
            </a:r>
            <a:endParaRPr lang="en-US" sz="4000" b="1" dirty="0">
              <a:solidFill>
                <a:prstClr val="white"/>
              </a:solidFill>
            </a:endParaRPr>
          </a:p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The ERTS </a:t>
            </a:r>
          </a:p>
          <a:p>
            <a:pPr lvl="1" algn="ctr" fontAlgn="base"/>
            <a:r>
              <a:rPr lang="en-US" sz="4000" i="1" dirty="0" smtClean="0">
                <a:solidFill>
                  <a:srgbClr val="FFFF00"/>
                </a:solidFill>
              </a:rPr>
              <a:t>(</a:t>
            </a:r>
            <a:r>
              <a:rPr lang="en-US" sz="4000" i="1" dirty="0">
                <a:solidFill>
                  <a:srgbClr val="FFFF00"/>
                </a:solidFill>
              </a:rPr>
              <a:t>Erlang Runtime System</a:t>
            </a:r>
            <a:r>
              <a:rPr lang="en-US" sz="4000" i="1" dirty="0" smtClean="0">
                <a:solidFill>
                  <a:srgbClr val="FFFF00"/>
                </a:solidFill>
              </a:rPr>
              <a:t>)</a:t>
            </a:r>
            <a:endParaRPr lang="en-US" sz="4000" i="1" dirty="0">
              <a:solidFill>
                <a:srgbClr val="FFFF00"/>
              </a:solidFill>
            </a:endParaRPr>
          </a:p>
          <a:p>
            <a:endParaRPr lang="en-US" sz="4000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31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Bryan </a:t>
            </a:r>
            <a:r>
              <a:rPr lang="en-US" sz="4000" dirty="0" smtClean="0">
                <a:solidFill>
                  <a:schemeClr val="bg1"/>
                </a:solidFill>
              </a:rPr>
              <a:t>Hunter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Twitter: @</a:t>
            </a:r>
            <a:r>
              <a:rPr lang="en-US" sz="3600" dirty="0" err="1">
                <a:solidFill>
                  <a:schemeClr val="bg1"/>
                </a:solidFill>
              </a:rPr>
              <a:t>bryan_hunter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Email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smtClean="0">
                <a:solidFill>
                  <a:schemeClr val="bg1"/>
                </a:solidFill>
              </a:rPr>
              <a:t>bryan.hunter@fireflylogic.com</a:t>
            </a:r>
          </a:p>
          <a:p>
            <a:r>
              <a:rPr lang="en-US" sz="3200" dirty="0">
                <a:solidFill>
                  <a:schemeClr val="bg1"/>
                </a:solidFill>
              </a:rPr>
              <a:t>Blog: </a:t>
            </a:r>
            <a:r>
              <a:rPr lang="en-US" sz="3200" dirty="0" smtClean="0">
                <a:solidFill>
                  <a:schemeClr val="bg1"/>
                </a:solidFill>
              </a:rPr>
              <a:t>codeswamp.com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keep in touch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381000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1075" y="3505200"/>
            <a:ext cx="519112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Firefly Logic, Inc.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1000 Main Street, Suite 201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Nashville, TN </a:t>
            </a:r>
            <a:r>
              <a:rPr lang="en-US" sz="3200" dirty="0" smtClean="0">
                <a:solidFill>
                  <a:schemeClr val="bg1"/>
                </a:solidFill>
              </a:rPr>
              <a:t>37206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http://fireflylogic.com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Functional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immutability, higher-order functions, referential transparency</a:t>
            </a:r>
            <a:r>
              <a:rPr lang="en-US" dirty="0">
                <a:solidFill>
                  <a:schemeClr val="bg1"/>
                </a:solidFill>
              </a:rPr>
              <a:t>, separation of behavior and </a:t>
            </a:r>
            <a:r>
              <a:rPr lang="en-US" dirty="0" smtClean="0">
                <a:solidFill>
                  <a:schemeClr val="bg1"/>
                </a:solidFill>
              </a:rPr>
              <a:t>data, </a:t>
            </a:r>
            <a:r>
              <a:rPr lang="en-US" dirty="0">
                <a:solidFill>
                  <a:schemeClr val="bg1"/>
                </a:solidFill>
              </a:rPr>
              <a:t>recursion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Concurrency- oriented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Different model of the world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Prolog roots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303620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7493488" cy="350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865296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File: </a:t>
            </a:r>
            <a:r>
              <a:rPr lang="en-U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average.erl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96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ile:Diavox 1975 bei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3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2475681"/>
            <a:ext cx="1730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prstClr val="black"/>
                </a:solidFill>
              </a:rPr>
              <a:t>OTP</a:t>
            </a:r>
            <a:endParaRPr lang="en-US" sz="7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7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OTP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9343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5722640"/>
            <a:ext cx="5486400" cy="769441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EED41"/>
                </a:solidFill>
              </a:rPr>
              <a:t>Erlang Runtime System</a:t>
            </a:r>
          </a:p>
        </p:txBody>
      </p:sp>
    </p:spTree>
    <p:extLst>
      <p:ext uri="{BB962C8B-B14F-4D97-AF65-F5344CB8AC3E}">
        <p14:creationId xmlns:p14="http://schemas.microsoft.com/office/powerpoint/2010/main" val="2887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57525" y="1503255"/>
            <a:ext cx="4589722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Erlang </a:t>
            </a:r>
            <a:r>
              <a:rPr lang="en-US" dirty="0" err="1" smtClean="0"/>
              <a:t>dev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1503255"/>
            <a:ext cx="2895600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.NET </a:t>
            </a:r>
            <a:r>
              <a:rPr lang="en-US" dirty="0" err="1" smtClean="0"/>
              <a:t>dev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Runtime System </a:t>
            </a:r>
            <a:r>
              <a:rPr lang="en-US" sz="2800" i="1" dirty="0" smtClean="0">
                <a:solidFill>
                  <a:schemeClr val="bg1"/>
                </a:solidFill>
              </a:rPr>
              <a:t>(in-context)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133600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C# / F#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309566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.NET Framework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6684" y="4057722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6684" y="5019783"/>
            <a:ext cx="2286000" cy="1076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OS (Windows)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23709" y="2133600"/>
            <a:ext cx="2192079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Erlang / Elixir / </a:t>
            </a:r>
            <a:r>
              <a:rPr lang="en-US" dirty="0" err="1" smtClean="0"/>
              <a:t>Joxa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22823" y="3095661"/>
            <a:ext cx="21929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OTP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271187" y="5019783"/>
            <a:ext cx="3962399" cy="1076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OS (Windows,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Linux, Mac,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None)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9278" y="4057721"/>
            <a:ext cx="2196509" cy="19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ERTS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49329" y="4562583"/>
            <a:ext cx="1536406" cy="11049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VM</a:t>
            </a:r>
            <a:br>
              <a:rPr lang="en-US" sz="1600" dirty="0" smtClean="0"/>
            </a:br>
            <a:r>
              <a:rPr lang="en-US" sz="1600" dirty="0" smtClean="0"/>
              <a:t>+ Kernel</a:t>
            </a:r>
          </a:p>
          <a:p>
            <a:pPr algn="ctr"/>
            <a:r>
              <a:rPr lang="en-US" sz="1600" dirty="0" smtClean="0"/>
              <a:t>+ STDLIB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4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8" grpId="0" animBg="1"/>
      <p:bldP spid="19" grpId="0" animBg="1"/>
      <p:bldP spid="20" grpId="0" animBg="1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3|0.1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3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4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5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0</TotalTime>
  <Words>1039</Words>
  <Application>Microsoft Office PowerPoint</Application>
  <PresentationFormat>On-screen Show (4:3)</PresentationFormat>
  <Paragraphs>332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Module</vt:lpstr>
      <vt:lpstr>Office Theme</vt:lpstr>
      <vt:lpstr>PowerPoint Presentation</vt:lpstr>
      <vt:lpstr>PowerPoint Presentation</vt:lpstr>
      <vt:lpstr>PowerPoint Presentation</vt:lpstr>
      <vt:lpstr>What’s Erlang?</vt:lpstr>
      <vt:lpstr>Erlang (the Language)</vt:lpstr>
      <vt:lpstr>Erlang (the Language)</vt:lpstr>
      <vt:lpstr>PowerPoint Presentation</vt:lpstr>
      <vt:lpstr>OTP</vt:lpstr>
      <vt:lpstr>Erlang Runtime System (in-context)</vt:lpstr>
      <vt:lpstr>PowerPoint Presentation</vt:lpstr>
      <vt:lpstr>Erlang in less than 140 characters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2013-04-14T15:32:14Z</dcterms:created>
  <dcterms:modified xsi:type="dcterms:W3CDTF">2013-06-11T00:24:00Z</dcterms:modified>
</cp:coreProperties>
</file>